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829" r:id="rId2"/>
    <p:sldId id="504" r:id="rId3"/>
    <p:sldId id="872" r:id="rId4"/>
    <p:sldId id="702" r:id="rId5"/>
    <p:sldId id="746" r:id="rId6"/>
    <p:sldId id="752" r:id="rId7"/>
    <p:sldId id="701" r:id="rId8"/>
    <p:sldId id="698" r:id="rId9"/>
    <p:sldId id="699" r:id="rId10"/>
    <p:sldId id="700" r:id="rId11"/>
    <p:sldId id="782" r:id="rId12"/>
    <p:sldId id="740" r:id="rId13"/>
    <p:sldId id="736" r:id="rId14"/>
    <p:sldId id="781" r:id="rId15"/>
    <p:sldId id="757" r:id="rId16"/>
    <p:sldId id="749" r:id="rId17"/>
    <p:sldId id="750" r:id="rId18"/>
    <p:sldId id="773" r:id="rId19"/>
    <p:sldId id="763" r:id="rId20"/>
    <p:sldId id="866" r:id="rId21"/>
    <p:sldId id="870" r:id="rId22"/>
    <p:sldId id="873" r:id="rId23"/>
  </p:sldIdLst>
  <p:sldSz cx="9144000" cy="6858000" type="screen4x3"/>
  <p:notesSz cx="7315200" cy="96012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B9478B"/>
    <a:srgbClr val="FF99FF"/>
    <a:srgbClr val="FF7C80"/>
    <a:srgbClr val="B1478B"/>
    <a:srgbClr val="996633"/>
    <a:srgbClr val="0066FF"/>
    <a:srgbClr val="FF6699"/>
    <a:srgbClr val="CC99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0" autoAdjust="0"/>
    <p:restoredTop sz="93118" autoAdjust="0"/>
  </p:normalViewPr>
  <p:slideViewPr>
    <p:cSldViewPr>
      <p:cViewPr varScale="1">
        <p:scale>
          <a:sx n="106" d="100"/>
          <a:sy n="106" d="100"/>
        </p:scale>
        <p:origin x="160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E3BFBE4-5EB6-48ED-8EC1-C975E6437C9E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DEDDA049-7247-4A6B-A37B-96356AC52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3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91AC057B-5353-4C42-A223-82750A7EB673}" type="datetimeFigureOut">
              <a:rPr lang="en-SG" smtClean="0"/>
              <a:t>18/1/2021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vert="horz" lIns="94851" tIns="47425" rIns="94851" bIns="474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64D2EA8A-5BB9-40B5-896E-B6E121A528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483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Lee </a:t>
            </a:r>
            <a:r>
              <a:rPr lang="en-US" dirty="0" err="1"/>
              <a:t>kong</a:t>
            </a:r>
            <a:r>
              <a:rPr lang="en-US" dirty="0"/>
              <a:t> </a:t>
            </a:r>
            <a:r>
              <a:rPr lang="en-US" dirty="0" err="1"/>
              <a:t>chian</a:t>
            </a:r>
            <a:r>
              <a:rPr lang="en-US" dirty="0"/>
              <a:t> natural history museum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162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Hokkien</a:t>
            </a:r>
            <a:r>
              <a:rPr lang="en-US" dirty="0"/>
              <a:t> due to their numbers advantage, it has become the bridging group between the Chinese dialects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3689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6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Straits born Chinese</a:t>
            </a:r>
          </a:p>
          <a:p>
            <a:r>
              <a:rPr lang="en-US" dirty="0"/>
              <a:t>- Important 1850….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5268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Straits born </a:t>
            </a:r>
            <a:r>
              <a:rPr lang="en-US" dirty="0" err="1"/>
              <a:t>chinese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3507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Zhang </a:t>
            </a:r>
            <a:r>
              <a:rPr lang="en-US" dirty="0" err="1"/>
              <a:t>zhou</a:t>
            </a:r>
            <a:r>
              <a:rPr lang="en-US" dirty="0"/>
              <a:t> is for straits born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Sinkthtt</a:t>
            </a:r>
            <a:r>
              <a:rPr lang="en-US" dirty="0"/>
              <a:t> is from </a:t>
            </a:r>
            <a:r>
              <a:rPr lang="en-US" dirty="0" err="1"/>
              <a:t>quanzhou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7516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Quanzhou version dominates the straits born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9240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counties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2EA8A-5BB9-40B5-896E-B6E121A528E1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4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4F3610F-3244-455A-8D06-0BD334C278F6}" type="datetimeFigureOut">
              <a:rPr lang="zh-HK" altLang="en-US" smtClean="0"/>
              <a:t>18/1/2021</a:t>
            </a:fld>
            <a:endParaRPr lang="zh-HK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2A4E338-3599-4C5C-A6B7-9EE9C772961F}" type="slidenum">
              <a:rPr lang="zh-HK" altLang="en-US" smtClean="0"/>
              <a:t>‹#›</a:t>
            </a:fld>
            <a:endParaRPr lang="zh-HK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AX2PMha2dU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rUUYAD__8s&amp;t=1579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uoUWCZsvYMI&amp;t=711s" TargetMode="Externa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XuSxe4HAYk&amp;t=434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HsTXFSZI34&amp;t=10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E6FD-2322-4106-8B1F-DC844CEE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03194"/>
            <a:ext cx="8305800" cy="1143000"/>
          </a:xfrm>
        </p:spPr>
        <p:txBody>
          <a:bodyPr/>
          <a:lstStyle/>
          <a:p>
            <a:pPr algn="ctr"/>
            <a:r>
              <a:rPr lang="en-SG" b="1" dirty="0" err="1">
                <a:latin typeface="+mn-lt"/>
              </a:rPr>
              <a:t>Hokkiens</a:t>
            </a:r>
            <a:r>
              <a:rPr lang="en-SG" b="1" dirty="0">
                <a:latin typeface="+mn-lt"/>
              </a:rPr>
              <a:t> in Singapore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53742-85D5-43A9-BD24-229A64CB6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25169"/>
            <a:ext cx="72008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15616"/>
          </a:xfrm>
        </p:spPr>
        <p:txBody>
          <a:bodyPr>
            <a:noAutofit/>
          </a:bodyPr>
          <a:lstStyle/>
          <a:p>
            <a:pPr algn="ctr"/>
            <a:r>
              <a:rPr lang="en-US" altLang="zh-HK" sz="4000" b="1" dirty="0" err="1">
                <a:latin typeface="+mn-lt"/>
              </a:rPr>
              <a:t>Hokkien</a:t>
            </a:r>
            <a:r>
              <a:rPr lang="en-US" altLang="zh-HK" sz="4000" b="1" dirty="0">
                <a:latin typeface="+mn-lt"/>
              </a:rPr>
              <a:t> </a:t>
            </a:r>
            <a:r>
              <a:rPr lang="en-US" altLang="zh-HK" sz="4000" b="1" dirty="0" err="1">
                <a:latin typeface="+mn-lt"/>
              </a:rPr>
              <a:t>peng</a:t>
            </a:r>
            <a:br>
              <a:rPr lang="en-US" altLang="zh-HK" sz="4000" b="1" dirty="0">
                <a:latin typeface="+mn-lt"/>
              </a:rPr>
            </a:br>
            <a:r>
              <a:rPr lang="en-US" altLang="zh-HK" sz="4000" b="1" dirty="0">
                <a:latin typeface="+mn-lt"/>
              </a:rPr>
              <a:t> (</a:t>
            </a:r>
            <a:r>
              <a:rPr lang="en-US" altLang="zh-HK" sz="4000" b="1" dirty="0" err="1">
                <a:latin typeface="+mn-lt"/>
              </a:rPr>
              <a:t>Hokkien</a:t>
            </a:r>
            <a:r>
              <a:rPr lang="en-US" altLang="zh-HK" sz="4000" b="1" dirty="0">
                <a:latin typeface="+mn-lt"/>
              </a:rPr>
              <a:t> soldier)</a:t>
            </a:r>
            <a:endParaRPr lang="zh-HK" altLang="en-US" sz="40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15615"/>
            <a:ext cx="8496944" cy="4779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2400" y="602128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video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11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8EB5-2CBB-4F60-8EEA-D734456C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3"/>
              </a:rPr>
              <a:t>https://www.youtube.com/watch?v=VrUUYAD__8s&amp;t=1579s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5056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AF52-19A4-4045-8610-168CDCC9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349896"/>
            <a:ext cx="8305800" cy="2079104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Straits-born Chinese </a:t>
            </a:r>
            <a:br>
              <a:rPr lang="en-SG" b="1" dirty="0">
                <a:latin typeface="+mn-lt"/>
              </a:rPr>
            </a:br>
            <a:r>
              <a:rPr lang="en-SG" b="1" dirty="0">
                <a:latin typeface="+mn-lt"/>
              </a:rPr>
              <a:t>vs</a:t>
            </a:r>
            <a:br>
              <a:rPr lang="en-SG" b="1" dirty="0">
                <a:latin typeface="+mn-lt"/>
              </a:rPr>
            </a:br>
            <a:r>
              <a:rPr lang="en-SG" b="1" dirty="0" err="1">
                <a:latin typeface="+mn-lt"/>
              </a:rPr>
              <a:t>Sinkheh</a:t>
            </a:r>
            <a:endParaRPr lang="en-SG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081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A918-8BEA-41F6-AB6A-518328432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16632"/>
            <a:ext cx="8305800" cy="810344"/>
          </a:xfrm>
        </p:spPr>
        <p:txBody>
          <a:bodyPr/>
          <a:lstStyle/>
          <a:p>
            <a:pPr algn="ctr"/>
            <a:r>
              <a:rPr lang="en-SG" b="1" dirty="0">
                <a:latin typeface="+mn-lt"/>
              </a:rPr>
              <a:t>Melaka and Singapore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4F280-5F95-4F25-846C-54B3DE229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396" y="999079"/>
            <a:ext cx="4536504" cy="574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8332B-998E-4995-949C-E92970AD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3263183" cy="42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5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305800" cy="936104"/>
          </a:xfrm>
        </p:spPr>
        <p:txBody>
          <a:bodyPr/>
          <a:lstStyle/>
          <a:p>
            <a:pPr algn="ctr"/>
            <a:r>
              <a:rPr lang="en-SG" b="1" dirty="0">
                <a:latin typeface="+mn-lt"/>
              </a:rPr>
              <a:t>Si </a:t>
            </a:r>
            <a:r>
              <a:rPr lang="en-SG" b="1" dirty="0" err="1">
                <a:latin typeface="+mn-lt"/>
              </a:rPr>
              <a:t>Hoo</a:t>
            </a:r>
            <a:r>
              <a:rPr lang="en-SG" b="1" dirty="0">
                <a:latin typeface="+mn-lt"/>
              </a:rPr>
              <a:t> </a:t>
            </a:r>
            <a:r>
              <a:rPr lang="en-SG" b="1" dirty="0" err="1">
                <a:latin typeface="+mn-lt"/>
              </a:rPr>
              <a:t>Keh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（薛佛记）</a:t>
            </a:r>
            <a:endParaRPr lang="en-SG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09274-9EC2-4ED4-82D6-CD3EE1EC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052736"/>
            <a:ext cx="5400600" cy="5165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64D4D-8B58-4093-981D-80D06888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628800"/>
            <a:ext cx="2952328" cy="38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4" r="2209"/>
          <a:stretch/>
        </p:blipFill>
        <p:spPr>
          <a:xfrm>
            <a:off x="477479" y="404664"/>
            <a:ext cx="8367464" cy="612547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962400" y="2854036"/>
            <a:ext cx="1029219" cy="1865746"/>
          </a:xfrm>
          <a:custGeom>
            <a:avLst/>
            <a:gdLst>
              <a:gd name="connsiteX0" fmla="*/ 674255 w 1029219"/>
              <a:gd name="connsiteY0" fmla="*/ 0 h 1865746"/>
              <a:gd name="connsiteX1" fmla="*/ 729673 w 1029219"/>
              <a:gd name="connsiteY1" fmla="*/ 73891 h 1865746"/>
              <a:gd name="connsiteX2" fmla="*/ 748145 w 1029219"/>
              <a:gd name="connsiteY2" fmla="*/ 101600 h 1865746"/>
              <a:gd name="connsiteX3" fmla="*/ 775855 w 1029219"/>
              <a:gd name="connsiteY3" fmla="*/ 166255 h 1865746"/>
              <a:gd name="connsiteX4" fmla="*/ 803564 w 1029219"/>
              <a:gd name="connsiteY4" fmla="*/ 193964 h 1865746"/>
              <a:gd name="connsiteX5" fmla="*/ 812800 w 1029219"/>
              <a:gd name="connsiteY5" fmla="*/ 221673 h 1865746"/>
              <a:gd name="connsiteX6" fmla="*/ 840509 w 1029219"/>
              <a:gd name="connsiteY6" fmla="*/ 286328 h 1865746"/>
              <a:gd name="connsiteX7" fmla="*/ 877455 w 1029219"/>
              <a:gd name="connsiteY7" fmla="*/ 443346 h 1865746"/>
              <a:gd name="connsiteX8" fmla="*/ 886691 w 1029219"/>
              <a:gd name="connsiteY8" fmla="*/ 471055 h 1865746"/>
              <a:gd name="connsiteX9" fmla="*/ 905164 w 1029219"/>
              <a:gd name="connsiteY9" fmla="*/ 563419 h 1865746"/>
              <a:gd name="connsiteX10" fmla="*/ 932873 w 1029219"/>
              <a:gd name="connsiteY10" fmla="*/ 618837 h 1865746"/>
              <a:gd name="connsiteX11" fmla="*/ 951345 w 1029219"/>
              <a:gd name="connsiteY11" fmla="*/ 711200 h 1865746"/>
              <a:gd name="connsiteX12" fmla="*/ 960582 w 1029219"/>
              <a:gd name="connsiteY12" fmla="*/ 738909 h 1865746"/>
              <a:gd name="connsiteX13" fmla="*/ 979055 w 1029219"/>
              <a:gd name="connsiteY13" fmla="*/ 775855 h 1865746"/>
              <a:gd name="connsiteX14" fmla="*/ 997527 w 1029219"/>
              <a:gd name="connsiteY14" fmla="*/ 840509 h 1865746"/>
              <a:gd name="connsiteX15" fmla="*/ 1016000 w 1029219"/>
              <a:gd name="connsiteY15" fmla="*/ 877455 h 1865746"/>
              <a:gd name="connsiteX16" fmla="*/ 1016000 w 1029219"/>
              <a:gd name="connsiteY16" fmla="*/ 1080655 h 1865746"/>
              <a:gd name="connsiteX17" fmla="*/ 997527 w 1029219"/>
              <a:gd name="connsiteY17" fmla="*/ 1191491 h 1865746"/>
              <a:gd name="connsiteX18" fmla="*/ 979055 w 1029219"/>
              <a:gd name="connsiteY18" fmla="*/ 1283855 h 1865746"/>
              <a:gd name="connsiteX19" fmla="*/ 969818 w 1029219"/>
              <a:gd name="connsiteY19" fmla="*/ 1320800 h 1865746"/>
              <a:gd name="connsiteX20" fmla="*/ 932873 w 1029219"/>
              <a:gd name="connsiteY20" fmla="*/ 1376219 h 1865746"/>
              <a:gd name="connsiteX21" fmla="*/ 905164 w 1029219"/>
              <a:gd name="connsiteY21" fmla="*/ 1431637 h 1865746"/>
              <a:gd name="connsiteX22" fmla="*/ 877455 w 1029219"/>
              <a:gd name="connsiteY22" fmla="*/ 1459346 h 1865746"/>
              <a:gd name="connsiteX23" fmla="*/ 831273 w 1029219"/>
              <a:gd name="connsiteY23" fmla="*/ 1533237 h 1865746"/>
              <a:gd name="connsiteX24" fmla="*/ 803564 w 1029219"/>
              <a:gd name="connsiteY24" fmla="*/ 1551709 h 1865746"/>
              <a:gd name="connsiteX25" fmla="*/ 775855 w 1029219"/>
              <a:gd name="connsiteY25" fmla="*/ 1579419 h 1865746"/>
              <a:gd name="connsiteX26" fmla="*/ 748145 w 1029219"/>
              <a:gd name="connsiteY26" fmla="*/ 1597891 h 1865746"/>
              <a:gd name="connsiteX27" fmla="*/ 692727 w 1029219"/>
              <a:gd name="connsiteY27" fmla="*/ 1662546 h 1865746"/>
              <a:gd name="connsiteX28" fmla="*/ 563418 w 1029219"/>
              <a:gd name="connsiteY28" fmla="*/ 1754909 h 1865746"/>
              <a:gd name="connsiteX29" fmla="*/ 535709 w 1029219"/>
              <a:gd name="connsiteY29" fmla="*/ 1764146 h 1865746"/>
              <a:gd name="connsiteX30" fmla="*/ 508000 w 1029219"/>
              <a:gd name="connsiteY30" fmla="*/ 1782619 h 1865746"/>
              <a:gd name="connsiteX31" fmla="*/ 461818 w 1029219"/>
              <a:gd name="connsiteY31" fmla="*/ 1791855 h 1865746"/>
              <a:gd name="connsiteX32" fmla="*/ 434109 w 1029219"/>
              <a:gd name="connsiteY32" fmla="*/ 1801091 h 1865746"/>
              <a:gd name="connsiteX33" fmla="*/ 378691 w 1029219"/>
              <a:gd name="connsiteY33" fmla="*/ 1838037 h 1865746"/>
              <a:gd name="connsiteX34" fmla="*/ 341745 w 1029219"/>
              <a:gd name="connsiteY34" fmla="*/ 1847273 h 1865746"/>
              <a:gd name="connsiteX35" fmla="*/ 314036 w 1029219"/>
              <a:gd name="connsiteY35" fmla="*/ 1856509 h 1865746"/>
              <a:gd name="connsiteX36" fmla="*/ 240145 w 1029219"/>
              <a:gd name="connsiteY36" fmla="*/ 1865746 h 1865746"/>
              <a:gd name="connsiteX37" fmla="*/ 27709 w 1029219"/>
              <a:gd name="connsiteY37" fmla="*/ 1856509 h 1865746"/>
              <a:gd name="connsiteX38" fmla="*/ 0 w 1029219"/>
              <a:gd name="connsiteY38" fmla="*/ 1847273 h 186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29219" h="1865746">
                <a:moveTo>
                  <a:pt x="674255" y="0"/>
                </a:moveTo>
                <a:cubicBezTo>
                  <a:pt x="692728" y="24630"/>
                  <a:pt x="711565" y="48992"/>
                  <a:pt x="729673" y="73891"/>
                </a:cubicBezTo>
                <a:cubicBezTo>
                  <a:pt x="736202" y="82868"/>
                  <a:pt x="743181" y="91671"/>
                  <a:pt x="748145" y="101600"/>
                </a:cubicBezTo>
                <a:cubicBezTo>
                  <a:pt x="768243" y="141796"/>
                  <a:pt x="743826" y="121414"/>
                  <a:pt x="775855" y="166255"/>
                </a:cubicBezTo>
                <a:cubicBezTo>
                  <a:pt x="783447" y="176884"/>
                  <a:pt x="794328" y="184728"/>
                  <a:pt x="803564" y="193964"/>
                </a:cubicBezTo>
                <a:cubicBezTo>
                  <a:pt x="806643" y="203200"/>
                  <a:pt x="808965" y="212724"/>
                  <a:pt x="812800" y="221673"/>
                </a:cubicBezTo>
                <a:cubicBezTo>
                  <a:pt x="828661" y="258683"/>
                  <a:pt x="831844" y="251669"/>
                  <a:pt x="840509" y="286328"/>
                </a:cubicBezTo>
                <a:cubicBezTo>
                  <a:pt x="860929" y="368009"/>
                  <a:pt x="836925" y="321752"/>
                  <a:pt x="877455" y="443346"/>
                </a:cubicBezTo>
                <a:cubicBezTo>
                  <a:pt x="880534" y="452582"/>
                  <a:pt x="884579" y="461551"/>
                  <a:pt x="886691" y="471055"/>
                </a:cubicBezTo>
                <a:cubicBezTo>
                  <a:pt x="891263" y="491629"/>
                  <a:pt x="895961" y="540411"/>
                  <a:pt x="905164" y="563419"/>
                </a:cubicBezTo>
                <a:cubicBezTo>
                  <a:pt x="912834" y="582595"/>
                  <a:pt x="923637" y="600364"/>
                  <a:pt x="932873" y="618837"/>
                </a:cubicBezTo>
                <a:cubicBezTo>
                  <a:pt x="940129" y="662377"/>
                  <a:pt x="940323" y="672625"/>
                  <a:pt x="951345" y="711200"/>
                </a:cubicBezTo>
                <a:cubicBezTo>
                  <a:pt x="954020" y="720561"/>
                  <a:pt x="956747" y="729960"/>
                  <a:pt x="960582" y="738909"/>
                </a:cubicBezTo>
                <a:cubicBezTo>
                  <a:pt x="966006" y="751565"/>
                  <a:pt x="972897" y="763540"/>
                  <a:pt x="979055" y="775855"/>
                </a:cubicBezTo>
                <a:cubicBezTo>
                  <a:pt x="983741" y="794601"/>
                  <a:pt x="989577" y="821960"/>
                  <a:pt x="997527" y="840509"/>
                </a:cubicBezTo>
                <a:cubicBezTo>
                  <a:pt x="1002951" y="853165"/>
                  <a:pt x="1009842" y="865140"/>
                  <a:pt x="1016000" y="877455"/>
                </a:cubicBezTo>
                <a:cubicBezTo>
                  <a:pt x="1038113" y="965908"/>
                  <a:pt x="1028496" y="911950"/>
                  <a:pt x="1016000" y="1080655"/>
                </a:cubicBezTo>
                <a:cubicBezTo>
                  <a:pt x="1003230" y="1253057"/>
                  <a:pt x="1016440" y="1109536"/>
                  <a:pt x="997527" y="1191491"/>
                </a:cubicBezTo>
                <a:cubicBezTo>
                  <a:pt x="990467" y="1222085"/>
                  <a:pt x="986671" y="1253395"/>
                  <a:pt x="979055" y="1283855"/>
                </a:cubicBezTo>
                <a:cubicBezTo>
                  <a:pt x="975976" y="1296170"/>
                  <a:pt x="975495" y="1309446"/>
                  <a:pt x="969818" y="1320800"/>
                </a:cubicBezTo>
                <a:cubicBezTo>
                  <a:pt x="959889" y="1340658"/>
                  <a:pt x="939894" y="1355157"/>
                  <a:pt x="932873" y="1376219"/>
                </a:cubicBezTo>
                <a:cubicBezTo>
                  <a:pt x="923616" y="1403988"/>
                  <a:pt x="925057" y="1407765"/>
                  <a:pt x="905164" y="1431637"/>
                </a:cubicBezTo>
                <a:cubicBezTo>
                  <a:pt x="896802" y="1441672"/>
                  <a:pt x="885047" y="1448717"/>
                  <a:pt x="877455" y="1459346"/>
                </a:cubicBezTo>
                <a:cubicBezTo>
                  <a:pt x="840875" y="1510557"/>
                  <a:pt x="879790" y="1484720"/>
                  <a:pt x="831273" y="1533237"/>
                </a:cubicBezTo>
                <a:cubicBezTo>
                  <a:pt x="823424" y="1541086"/>
                  <a:pt x="812092" y="1544603"/>
                  <a:pt x="803564" y="1551709"/>
                </a:cubicBezTo>
                <a:cubicBezTo>
                  <a:pt x="793529" y="1560071"/>
                  <a:pt x="785890" y="1571057"/>
                  <a:pt x="775855" y="1579419"/>
                </a:cubicBezTo>
                <a:cubicBezTo>
                  <a:pt x="767327" y="1586526"/>
                  <a:pt x="756673" y="1590785"/>
                  <a:pt x="748145" y="1597891"/>
                </a:cubicBezTo>
                <a:cubicBezTo>
                  <a:pt x="625593" y="1700015"/>
                  <a:pt x="827220" y="1540279"/>
                  <a:pt x="692727" y="1662546"/>
                </a:cubicBezTo>
                <a:cubicBezTo>
                  <a:pt x="691458" y="1663700"/>
                  <a:pt x="579277" y="1749622"/>
                  <a:pt x="563418" y="1754909"/>
                </a:cubicBezTo>
                <a:cubicBezTo>
                  <a:pt x="554182" y="1757988"/>
                  <a:pt x="544417" y="1759792"/>
                  <a:pt x="535709" y="1764146"/>
                </a:cubicBezTo>
                <a:cubicBezTo>
                  <a:pt x="525780" y="1769111"/>
                  <a:pt x="518394" y="1778721"/>
                  <a:pt x="508000" y="1782619"/>
                </a:cubicBezTo>
                <a:cubicBezTo>
                  <a:pt x="493301" y="1788131"/>
                  <a:pt x="477048" y="1788048"/>
                  <a:pt x="461818" y="1791855"/>
                </a:cubicBezTo>
                <a:cubicBezTo>
                  <a:pt x="452373" y="1794216"/>
                  <a:pt x="443345" y="1798012"/>
                  <a:pt x="434109" y="1801091"/>
                </a:cubicBezTo>
                <a:cubicBezTo>
                  <a:pt x="415636" y="1813406"/>
                  <a:pt x="400230" y="1832653"/>
                  <a:pt x="378691" y="1838037"/>
                </a:cubicBezTo>
                <a:cubicBezTo>
                  <a:pt x="366376" y="1841116"/>
                  <a:pt x="353951" y="1843786"/>
                  <a:pt x="341745" y="1847273"/>
                </a:cubicBezTo>
                <a:cubicBezTo>
                  <a:pt x="332384" y="1849948"/>
                  <a:pt x="323615" y="1854767"/>
                  <a:pt x="314036" y="1856509"/>
                </a:cubicBezTo>
                <a:cubicBezTo>
                  <a:pt x="289614" y="1860949"/>
                  <a:pt x="264775" y="1862667"/>
                  <a:pt x="240145" y="1865746"/>
                </a:cubicBezTo>
                <a:cubicBezTo>
                  <a:pt x="169333" y="1862667"/>
                  <a:pt x="98379" y="1861945"/>
                  <a:pt x="27709" y="1856509"/>
                </a:cubicBezTo>
                <a:cubicBezTo>
                  <a:pt x="18002" y="1855762"/>
                  <a:pt x="0" y="1847273"/>
                  <a:pt x="0" y="184727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Freeform 4"/>
          <p:cNvSpPr/>
          <p:nvPr/>
        </p:nvSpPr>
        <p:spPr>
          <a:xfrm flipH="1">
            <a:off x="3419870" y="4437112"/>
            <a:ext cx="432050" cy="282670"/>
          </a:xfrm>
          <a:custGeom>
            <a:avLst/>
            <a:gdLst>
              <a:gd name="connsiteX0" fmla="*/ 674255 w 1029219"/>
              <a:gd name="connsiteY0" fmla="*/ 0 h 1865746"/>
              <a:gd name="connsiteX1" fmla="*/ 729673 w 1029219"/>
              <a:gd name="connsiteY1" fmla="*/ 73891 h 1865746"/>
              <a:gd name="connsiteX2" fmla="*/ 748145 w 1029219"/>
              <a:gd name="connsiteY2" fmla="*/ 101600 h 1865746"/>
              <a:gd name="connsiteX3" fmla="*/ 775855 w 1029219"/>
              <a:gd name="connsiteY3" fmla="*/ 166255 h 1865746"/>
              <a:gd name="connsiteX4" fmla="*/ 803564 w 1029219"/>
              <a:gd name="connsiteY4" fmla="*/ 193964 h 1865746"/>
              <a:gd name="connsiteX5" fmla="*/ 812800 w 1029219"/>
              <a:gd name="connsiteY5" fmla="*/ 221673 h 1865746"/>
              <a:gd name="connsiteX6" fmla="*/ 840509 w 1029219"/>
              <a:gd name="connsiteY6" fmla="*/ 286328 h 1865746"/>
              <a:gd name="connsiteX7" fmla="*/ 877455 w 1029219"/>
              <a:gd name="connsiteY7" fmla="*/ 443346 h 1865746"/>
              <a:gd name="connsiteX8" fmla="*/ 886691 w 1029219"/>
              <a:gd name="connsiteY8" fmla="*/ 471055 h 1865746"/>
              <a:gd name="connsiteX9" fmla="*/ 905164 w 1029219"/>
              <a:gd name="connsiteY9" fmla="*/ 563419 h 1865746"/>
              <a:gd name="connsiteX10" fmla="*/ 932873 w 1029219"/>
              <a:gd name="connsiteY10" fmla="*/ 618837 h 1865746"/>
              <a:gd name="connsiteX11" fmla="*/ 951345 w 1029219"/>
              <a:gd name="connsiteY11" fmla="*/ 711200 h 1865746"/>
              <a:gd name="connsiteX12" fmla="*/ 960582 w 1029219"/>
              <a:gd name="connsiteY12" fmla="*/ 738909 h 1865746"/>
              <a:gd name="connsiteX13" fmla="*/ 979055 w 1029219"/>
              <a:gd name="connsiteY13" fmla="*/ 775855 h 1865746"/>
              <a:gd name="connsiteX14" fmla="*/ 997527 w 1029219"/>
              <a:gd name="connsiteY14" fmla="*/ 840509 h 1865746"/>
              <a:gd name="connsiteX15" fmla="*/ 1016000 w 1029219"/>
              <a:gd name="connsiteY15" fmla="*/ 877455 h 1865746"/>
              <a:gd name="connsiteX16" fmla="*/ 1016000 w 1029219"/>
              <a:gd name="connsiteY16" fmla="*/ 1080655 h 1865746"/>
              <a:gd name="connsiteX17" fmla="*/ 997527 w 1029219"/>
              <a:gd name="connsiteY17" fmla="*/ 1191491 h 1865746"/>
              <a:gd name="connsiteX18" fmla="*/ 979055 w 1029219"/>
              <a:gd name="connsiteY18" fmla="*/ 1283855 h 1865746"/>
              <a:gd name="connsiteX19" fmla="*/ 969818 w 1029219"/>
              <a:gd name="connsiteY19" fmla="*/ 1320800 h 1865746"/>
              <a:gd name="connsiteX20" fmla="*/ 932873 w 1029219"/>
              <a:gd name="connsiteY20" fmla="*/ 1376219 h 1865746"/>
              <a:gd name="connsiteX21" fmla="*/ 905164 w 1029219"/>
              <a:gd name="connsiteY21" fmla="*/ 1431637 h 1865746"/>
              <a:gd name="connsiteX22" fmla="*/ 877455 w 1029219"/>
              <a:gd name="connsiteY22" fmla="*/ 1459346 h 1865746"/>
              <a:gd name="connsiteX23" fmla="*/ 831273 w 1029219"/>
              <a:gd name="connsiteY23" fmla="*/ 1533237 h 1865746"/>
              <a:gd name="connsiteX24" fmla="*/ 803564 w 1029219"/>
              <a:gd name="connsiteY24" fmla="*/ 1551709 h 1865746"/>
              <a:gd name="connsiteX25" fmla="*/ 775855 w 1029219"/>
              <a:gd name="connsiteY25" fmla="*/ 1579419 h 1865746"/>
              <a:gd name="connsiteX26" fmla="*/ 748145 w 1029219"/>
              <a:gd name="connsiteY26" fmla="*/ 1597891 h 1865746"/>
              <a:gd name="connsiteX27" fmla="*/ 692727 w 1029219"/>
              <a:gd name="connsiteY27" fmla="*/ 1662546 h 1865746"/>
              <a:gd name="connsiteX28" fmla="*/ 563418 w 1029219"/>
              <a:gd name="connsiteY28" fmla="*/ 1754909 h 1865746"/>
              <a:gd name="connsiteX29" fmla="*/ 535709 w 1029219"/>
              <a:gd name="connsiteY29" fmla="*/ 1764146 h 1865746"/>
              <a:gd name="connsiteX30" fmla="*/ 508000 w 1029219"/>
              <a:gd name="connsiteY30" fmla="*/ 1782619 h 1865746"/>
              <a:gd name="connsiteX31" fmla="*/ 461818 w 1029219"/>
              <a:gd name="connsiteY31" fmla="*/ 1791855 h 1865746"/>
              <a:gd name="connsiteX32" fmla="*/ 434109 w 1029219"/>
              <a:gd name="connsiteY32" fmla="*/ 1801091 h 1865746"/>
              <a:gd name="connsiteX33" fmla="*/ 378691 w 1029219"/>
              <a:gd name="connsiteY33" fmla="*/ 1838037 h 1865746"/>
              <a:gd name="connsiteX34" fmla="*/ 341745 w 1029219"/>
              <a:gd name="connsiteY34" fmla="*/ 1847273 h 1865746"/>
              <a:gd name="connsiteX35" fmla="*/ 314036 w 1029219"/>
              <a:gd name="connsiteY35" fmla="*/ 1856509 h 1865746"/>
              <a:gd name="connsiteX36" fmla="*/ 240145 w 1029219"/>
              <a:gd name="connsiteY36" fmla="*/ 1865746 h 1865746"/>
              <a:gd name="connsiteX37" fmla="*/ 27709 w 1029219"/>
              <a:gd name="connsiteY37" fmla="*/ 1856509 h 1865746"/>
              <a:gd name="connsiteX38" fmla="*/ 0 w 1029219"/>
              <a:gd name="connsiteY38" fmla="*/ 1847273 h 186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29219" h="1865746">
                <a:moveTo>
                  <a:pt x="674255" y="0"/>
                </a:moveTo>
                <a:cubicBezTo>
                  <a:pt x="692728" y="24630"/>
                  <a:pt x="711565" y="48992"/>
                  <a:pt x="729673" y="73891"/>
                </a:cubicBezTo>
                <a:cubicBezTo>
                  <a:pt x="736202" y="82868"/>
                  <a:pt x="743181" y="91671"/>
                  <a:pt x="748145" y="101600"/>
                </a:cubicBezTo>
                <a:cubicBezTo>
                  <a:pt x="768243" y="141796"/>
                  <a:pt x="743826" y="121414"/>
                  <a:pt x="775855" y="166255"/>
                </a:cubicBezTo>
                <a:cubicBezTo>
                  <a:pt x="783447" y="176884"/>
                  <a:pt x="794328" y="184728"/>
                  <a:pt x="803564" y="193964"/>
                </a:cubicBezTo>
                <a:cubicBezTo>
                  <a:pt x="806643" y="203200"/>
                  <a:pt x="808965" y="212724"/>
                  <a:pt x="812800" y="221673"/>
                </a:cubicBezTo>
                <a:cubicBezTo>
                  <a:pt x="828661" y="258683"/>
                  <a:pt x="831844" y="251669"/>
                  <a:pt x="840509" y="286328"/>
                </a:cubicBezTo>
                <a:cubicBezTo>
                  <a:pt x="860929" y="368009"/>
                  <a:pt x="836925" y="321752"/>
                  <a:pt x="877455" y="443346"/>
                </a:cubicBezTo>
                <a:cubicBezTo>
                  <a:pt x="880534" y="452582"/>
                  <a:pt x="884579" y="461551"/>
                  <a:pt x="886691" y="471055"/>
                </a:cubicBezTo>
                <a:cubicBezTo>
                  <a:pt x="891263" y="491629"/>
                  <a:pt x="895961" y="540411"/>
                  <a:pt x="905164" y="563419"/>
                </a:cubicBezTo>
                <a:cubicBezTo>
                  <a:pt x="912834" y="582595"/>
                  <a:pt x="923637" y="600364"/>
                  <a:pt x="932873" y="618837"/>
                </a:cubicBezTo>
                <a:cubicBezTo>
                  <a:pt x="940129" y="662377"/>
                  <a:pt x="940323" y="672625"/>
                  <a:pt x="951345" y="711200"/>
                </a:cubicBezTo>
                <a:cubicBezTo>
                  <a:pt x="954020" y="720561"/>
                  <a:pt x="956747" y="729960"/>
                  <a:pt x="960582" y="738909"/>
                </a:cubicBezTo>
                <a:cubicBezTo>
                  <a:pt x="966006" y="751565"/>
                  <a:pt x="972897" y="763540"/>
                  <a:pt x="979055" y="775855"/>
                </a:cubicBezTo>
                <a:cubicBezTo>
                  <a:pt x="983741" y="794601"/>
                  <a:pt x="989577" y="821960"/>
                  <a:pt x="997527" y="840509"/>
                </a:cubicBezTo>
                <a:cubicBezTo>
                  <a:pt x="1002951" y="853165"/>
                  <a:pt x="1009842" y="865140"/>
                  <a:pt x="1016000" y="877455"/>
                </a:cubicBezTo>
                <a:cubicBezTo>
                  <a:pt x="1038113" y="965908"/>
                  <a:pt x="1028496" y="911950"/>
                  <a:pt x="1016000" y="1080655"/>
                </a:cubicBezTo>
                <a:cubicBezTo>
                  <a:pt x="1003230" y="1253057"/>
                  <a:pt x="1016440" y="1109536"/>
                  <a:pt x="997527" y="1191491"/>
                </a:cubicBezTo>
                <a:cubicBezTo>
                  <a:pt x="990467" y="1222085"/>
                  <a:pt x="986671" y="1253395"/>
                  <a:pt x="979055" y="1283855"/>
                </a:cubicBezTo>
                <a:cubicBezTo>
                  <a:pt x="975976" y="1296170"/>
                  <a:pt x="975495" y="1309446"/>
                  <a:pt x="969818" y="1320800"/>
                </a:cubicBezTo>
                <a:cubicBezTo>
                  <a:pt x="959889" y="1340658"/>
                  <a:pt x="939894" y="1355157"/>
                  <a:pt x="932873" y="1376219"/>
                </a:cubicBezTo>
                <a:cubicBezTo>
                  <a:pt x="923616" y="1403988"/>
                  <a:pt x="925057" y="1407765"/>
                  <a:pt x="905164" y="1431637"/>
                </a:cubicBezTo>
                <a:cubicBezTo>
                  <a:pt x="896802" y="1441672"/>
                  <a:pt x="885047" y="1448717"/>
                  <a:pt x="877455" y="1459346"/>
                </a:cubicBezTo>
                <a:cubicBezTo>
                  <a:pt x="840875" y="1510557"/>
                  <a:pt x="879790" y="1484720"/>
                  <a:pt x="831273" y="1533237"/>
                </a:cubicBezTo>
                <a:cubicBezTo>
                  <a:pt x="823424" y="1541086"/>
                  <a:pt x="812092" y="1544603"/>
                  <a:pt x="803564" y="1551709"/>
                </a:cubicBezTo>
                <a:cubicBezTo>
                  <a:pt x="793529" y="1560071"/>
                  <a:pt x="785890" y="1571057"/>
                  <a:pt x="775855" y="1579419"/>
                </a:cubicBezTo>
                <a:cubicBezTo>
                  <a:pt x="767327" y="1586526"/>
                  <a:pt x="756673" y="1590785"/>
                  <a:pt x="748145" y="1597891"/>
                </a:cubicBezTo>
                <a:cubicBezTo>
                  <a:pt x="625593" y="1700015"/>
                  <a:pt x="827220" y="1540279"/>
                  <a:pt x="692727" y="1662546"/>
                </a:cubicBezTo>
                <a:cubicBezTo>
                  <a:pt x="691458" y="1663700"/>
                  <a:pt x="579277" y="1749622"/>
                  <a:pt x="563418" y="1754909"/>
                </a:cubicBezTo>
                <a:cubicBezTo>
                  <a:pt x="554182" y="1757988"/>
                  <a:pt x="544417" y="1759792"/>
                  <a:pt x="535709" y="1764146"/>
                </a:cubicBezTo>
                <a:cubicBezTo>
                  <a:pt x="525780" y="1769111"/>
                  <a:pt x="518394" y="1778721"/>
                  <a:pt x="508000" y="1782619"/>
                </a:cubicBezTo>
                <a:cubicBezTo>
                  <a:pt x="493301" y="1788131"/>
                  <a:pt x="477048" y="1788048"/>
                  <a:pt x="461818" y="1791855"/>
                </a:cubicBezTo>
                <a:cubicBezTo>
                  <a:pt x="452373" y="1794216"/>
                  <a:pt x="443345" y="1798012"/>
                  <a:pt x="434109" y="1801091"/>
                </a:cubicBezTo>
                <a:cubicBezTo>
                  <a:pt x="415636" y="1813406"/>
                  <a:pt x="400230" y="1832653"/>
                  <a:pt x="378691" y="1838037"/>
                </a:cubicBezTo>
                <a:cubicBezTo>
                  <a:pt x="366376" y="1841116"/>
                  <a:pt x="353951" y="1843786"/>
                  <a:pt x="341745" y="1847273"/>
                </a:cubicBezTo>
                <a:cubicBezTo>
                  <a:pt x="332384" y="1849948"/>
                  <a:pt x="323615" y="1854767"/>
                  <a:pt x="314036" y="1856509"/>
                </a:cubicBezTo>
                <a:cubicBezTo>
                  <a:pt x="289614" y="1860949"/>
                  <a:pt x="264775" y="1862667"/>
                  <a:pt x="240145" y="1865746"/>
                </a:cubicBezTo>
                <a:cubicBezTo>
                  <a:pt x="169333" y="1862667"/>
                  <a:pt x="98379" y="1861945"/>
                  <a:pt x="27709" y="1856509"/>
                </a:cubicBezTo>
                <a:cubicBezTo>
                  <a:pt x="18002" y="1855762"/>
                  <a:pt x="0" y="1847273"/>
                  <a:pt x="0" y="1847273"/>
                </a:cubicBezTo>
              </a:path>
            </a:pathLst>
          </a:custGeom>
          <a:noFill/>
          <a:ln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35896" y="2854036"/>
            <a:ext cx="864096" cy="1439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CCD2-246C-4728-8968-6386680A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340768"/>
            <a:ext cx="8640960" cy="2018488"/>
          </a:xfrm>
        </p:spPr>
        <p:txBody>
          <a:bodyPr>
            <a:normAutofit fontScale="90000"/>
          </a:bodyPr>
          <a:lstStyle/>
          <a:p>
            <a:pPr algn="ctr"/>
            <a:r>
              <a:rPr lang="en-SG" sz="4000" b="1" dirty="0" err="1">
                <a:latin typeface="+mn-lt"/>
              </a:rPr>
              <a:t>Hokkien</a:t>
            </a:r>
            <a:r>
              <a:rPr lang="en-SG" sz="4000" b="1" dirty="0">
                <a:latin typeface="+mn-lt"/>
              </a:rPr>
              <a:t> spoken in Singapore is a mix</a:t>
            </a:r>
            <a:r>
              <a:rPr lang="en-US" altLang="zh-CN" sz="4000" b="1" dirty="0" err="1">
                <a:latin typeface="+mn-lt"/>
              </a:rPr>
              <a:t>ture</a:t>
            </a:r>
            <a:r>
              <a:rPr lang="en-SG" sz="4000" b="1" dirty="0">
                <a:latin typeface="+mn-lt"/>
              </a:rPr>
              <a:t> of the Zhangzhou (</a:t>
            </a:r>
            <a:r>
              <a:rPr lang="zh-CN" altLang="en-US" sz="4000" b="1" dirty="0">
                <a:latin typeface="SimHei" panose="02010609060101010101" pitchFamily="49" charset="-122"/>
                <a:ea typeface="SimHei" panose="02010609060101010101" pitchFamily="49" charset="-122"/>
              </a:rPr>
              <a:t>漳州</a:t>
            </a:r>
            <a:r>
              <a:rPr lang="en-US" altLang="zh-CN" sz="4000" b="1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lang="en-SG" sz="4000" b="1" dirty="0">
                <a:latin typeface="+mn-lt"/>
              </a:rPr>
              <a:t>accent and the Quanzhou (</a:t>
            </a:r>
            <a:r>
              <a:rPr lang="zh-CN" altLang="en-US" sz="4000" b="1" dirty="0">
                <a:latin typeface="SimHei" panose="02010609060101010101" pitchFamily="49" charset="-122"/>
                <a:ea typeface="SimHei" panose="02010609060101010101" pitchFamily="49" charset="-122"/>
              </a:rPr>
              <a:t>泉州</a:t>
            </a:r>
            <a:r>
              <a:rPr lang="en-US" altLang="zh-CN" sz="4000" b="1" dirty="0">
                <a:latin typeface="+mn-lt"/>
              </a:rPr>
              <a:t>)</a:t>
            </a:r>
            <a:r>
              <a:rPr lang="en-SG" sz="4000" b="1" dirty="0">
                <a:latin typeface="+mn-lt"/>
              </a:rPr>
              <a:t> accent</a:t>
            </a:r>
          </a:p>
        </p:txBody>
      </p:sp>
    </p:spTree>
    <p:extLst>
      <p:ext uri="{BB962C8B-B14F-4D97-AF65-F5344CB8AC3E}">
        <p14:creationId xmlns:p14="http://schemas.microsoft.com/office/powerpoint/2010/main" val="2710567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49CC-0E9E-42D0-8E8E-80FD385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00808"/>
            <a:ext cx="8640960" cy="151443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+mn-lt"/>
              </a:rPr>
              <a:t>Variation in pronouncing the word</a:t>
            </a:r>
            <a:r>
              <a:rPr lang="zh-CN" altLang="en-US" sz="4000" b="1" dirty="0">
                <a:latin typeface="SimHei" panose="02010609060101010101" pitchFamily="49" charset="-122"/>
                <a:ea typeface="SimHei" panose="02010609060101010101" pitchFamily="49" charset="-122"/>
              </a:rPr>
              <a:t>猪 </a:t>
            </a:r>
            <a:r>
              <a:rPr lang="en-US" altLang="zh-CN" sz="4000" b="1" dirty="0">
                <a:latin typeface="+mn-lt"/>
              </a:rPr>
              <a:t>‘pig’ and </a:t>
            </a:r>
            <a:r>
              <a:rPr lang="zh-CN" altLang="en-US" sz="4000" b="1" dirty="0">
                <a:latin typeface="SimHei" panose="02010609060101010101" pitchFamily="49" charset="-122"/>
                <a:ea typeface="SimHei" panose="02010609060101010101" pitchFamily="49" charset="-122"/>
              </a:rPr>
              <a:t>去 </a:t>
            </a:r>
            <a:r>
              <a:rPr lang="en-US" altLang="zh-CN" sz="4000" b="1" dirty="0">
                <a:latin typeface="+mn-lt"/>
              </a:rPr>
              <a:t>‘go’ in Singapore </a:t>
            </a:r>
            <a:r>
              <a:rPr lang="en-US" altLang="zh-CN" sz="4000" b="1" dirty="0" err="1">
                <a:latin typeface="+mn-lt"/>
              </a:rPr>
              <a:t>Hokkien</a:t>
            </a:r>
            <a:endParaRPr lang="en-SG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21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99488"/>
            <a:ext cx="648900" cy="50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68902"/>
            <a:ext cx="695250" cy="4118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41865B-5B4C-4114-A672-9DB3654AE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5"/>
              </a:rPr>
              <a:t>https://www.youtube.com/watch?v=uoUWCZsvYMI&amp;t</a:t>
            </a:r>
            <a:r>
              <a:rPr lang="en-SG">
                <a:hlinkClick r:id="rId5"/>
              </a:rPr>
              <a:t>=711s</a:t>
            </a:r>
            <a:endParaRPr lang="en-SG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73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93842E-FB87-4CD9-95C0-A3B19DEB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DEBD8-AC0A-4849-A54D-B766F0465B5D}"/>
              </a:ext>
            </a:extLst>
          </p:cNvPr>
          <p:cNvSpPr txBox="1"/>
          <p:nvPr/>
        </p:nvSpPr>
        <p:spPr>
          <a:xfrm>
            <a:off x="8172400" y="6525344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7</a:t>
            </a:r>
            <a:r>
              <a:rPr lang="zh-CN" altLang="en-US" sz="1050" dirty="0"/>
              <a:t>：</a:t>
            </a:r>
            <a:r>
              <a:rPr lang="en-US" altLang="zh-CN" sz="1050" dirty="0"/>
              <a:t>00</a:t>
            </a:r>
            <a:endParaRPr lang="en-SG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5744648"/>
            <a:ext cx="936104" cy="695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5744648"/>
            <a:ext cx="1152128" cy="56909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DAB2DD-0683-4B94-AB3A-5A2F6BA3A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>
                <a:hlinkClick r:id="rId4"/>
              </a:rPr>
              <a:t>https://www.youtube.com/watch?v=FXuSxe4HAYk&amp;t=434s</a:t>
            </a:r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449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-39859"/>
            <a:ext cx="8663918" cy="1296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42" y="1199580"/>
            <a:ext cx="6768753" cy="454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669641"/>
            <a:ext cx="3754350" cy="31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2" y="5762658"/>
            <a:ext cx="8768270" cy="972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9428D3-30ED-42A7-9292-3F9CF6AE6CAF}"/>
              </a:ext>
            </a:extLst>
          </p:cNvPr>
          <p:cNvSpPr/>
          <p:nvPr/>
        </p:nvSpPr>
        <p:spPr>
          <a:xfrm>
            <a:off x="3347864" y="6381328"/>
            <a:ext cx="1728192" cy="3743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4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B44D-5C6E-47BB-BA8C-5CD8206F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4624"/>
            <a:ext cx="8305800" cy="1143000"/>
          </a:xfrm>
        </p:spPr>
        <p:txBody>
          <a:bodyPr>
            <a:noAutofit/>
          </a:bodyPr>
          <a:lstStyle/>
          <a:p>
            <a:pPr algn="ctr"/>
            <a:r>
              <a:rPr lang="en-SG" sz="2800" b="1" dirty="0">
                <a:latin typeface="+mn-lt"/>
              </a:rPr>
              <a:t>Guest lecture on Singapore </a:t>
            </a:r>
            <a:r>
              <a:rPr lang="en-SG" sz="2800" b="1" dirty="0" err="1">
                <a:latin typeface="+mn-lt"/>
              </a:rPr>
              <a:t>Hokkien</a:t>
            </a:r>
            <a:r>
              <a:rPr lang="en-SG" sz="2800" b="1" dirty="0">
                <a:latin typeface="+mn-lt"/>
              </a:rPr>
              <a:t> </a:t>
            </a:r>
            <a:r>
              <a:rPr lang="en-SG" sz="2800" b="1" dirty="0" err="1">
                <a:latin typeface="+mn-lt"/>
              </a:rPr>
              <a:t>Huay</a:t>
            </a:r>
            <a:r>
              <a:rPr lang="en-SG" sz="2800" b="1" dirty="0">
                <a:latin typeface="+mn-lt"/>
              </a:rPr>
              <a:t> </a:t>
            </a:r>
            <a:r>
              <a:rPr lang="en-SG" sz="2800" b="1" dirty="0" err="1">
                <a:latin typeface="+mn-lt"/>
              </a:rPr>
              <a:t>Kuan</a:t>
            </a:r>
            <a:br>
              <a:rPr lang="en-SG" sz="2800" b="1" dirty="0">
                <a:latin typeface="+mn-lt"/>
              </a:rPr>
            </a:br>
            <a:r>
              <a:rPr lang="en-SG" sz="2800" b="1" dirty="0">
                <a:latin typeface="+mn-lt"/>
              </a:rPr>
              <a:t>in week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A5E6D-1AD9-4E4F-9805-1AB83D3005D1}"/>
              </a:ext>
            </a:extLst>
          </p:cNvPr>
          <p:cNvSpPr txBox="1"/>
          <p:nvPr/>
        </p:nvSpPr>
        <p:spPr>
          <a:xfrm>
            <a:off x="2339752" y="641059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>
                <a:solidFill>
                  <a:schemeClr val="accent1"/>
                </a:solidFill>
              </a:rPr>
              <a:t>Ms Josephine Gan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2E0DC-1766-4540-947C-6AEEBBECC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48" y="1177709"/>
            <a:ext cx="7848872" cy="524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96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C16768-881F-4B68-8CB6-28182406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92696"/>
            <a:ext cx="8305800" cy="1143000"/>
          </a:xfrm>
        </p:spPr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F700D-56E2-431A-A7B8-C61134A6B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8" t="16401" r="20075" b="13601"/>
          <a:stretch/>
        </p:blipFill>
        <p:spPr>
          <a:xfrm>
            <a:off x="80861" y="404664"/>
            <a:ext cx="898227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5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39EC-D2EF-4416-A95B-48A7F30E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980728"/>
            <a:ext cx="8583488" cy="722344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>
                <a:latin typeface="+mn-lt"/>
              </a:rPr>
              <a:t>County-based clan associations for the Teochew dialect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77F7B-8A15-4CF3-B587-B71AD932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6" y="2204864"/>
            <a:ext cx="8305800" cy="251261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1A03BF-6EE7-441F-9847-5D55E34C409C}"/>
              </a:ext>
            </a:extLst>
          </p:cNvPr>
          <p:cNvSpPr/>
          <p:nvPr/>
        </p:nvSpPr>
        <p:spPr>
          <a:xfrm>
            <a:off x="395536" y="2276872"/>
            <a:ext cx="3672408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352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7837-5C69-46DC-A043-6E4AFD56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9E8DAC-08E5-4AB6-B83C-709368287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5" y="465280"/>
            <a:ext cx="8709770" cy="5688632"/>
          </a:xfrm>
        </p:spPr>
      </p:pic>
    </p:spTree>
    <p:extLst>
      <p:ext uri="{BB962C8B-B14F-4D97-AF65-F5344CB8AC3E}">
        <p14:creationId xmlns:p14="http://schemas.microsoft.com/office/powerpoint/2010/main" val="95742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412776"/>
            <a:ext cx="8305800" cy="114300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L</a:t>
            </a:r>
            <a:r>
              <a:rPr lang="en-US" altLang="zh-CN" b="1" dirty="0">
                <a:latin typeface="+mn-lt"/>
              </a:rPr>
              <a:t>ingua </a:t>
            </a:r>
            <a:r>
              <a:rPr lang="en-US" altLang="zh-CN" b="1" dirty="0" err="1">
                <a:latin typeface="+mn-lt"/>
              </a:rPr>
              <a:t>Francas</a:t>
            </a:r>
            <a:r>
              <a:rPr lang="en-US" altLang="zh-CN" b="1" dirty="0">
                <a:latin typeface="+mn-lt"/>
              </a:rPr>
              <a:t> before 1965</a:t>
            </a:r>
            <a:endParaRPr lang="en-SG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872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144" r="21462" b="39132"/>
          <a:stretch/>
        </p:blipFill>
        <p:spPr>
          <a:xfrm>
            <a:off x="143508" y="116632"/>
            <a:ext cx="3168352" cy="2704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40" y="1628800"/>
            <a:ext cx="5976664" cy="985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8" y="2930958"/>
            <a:ext cx="8820980" cy="3366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90590"/>
            <a:ext cx="3870225" cy="13282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84168" y="2348880"/>
            <a:ext cx="3059832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ounded Rectangle 8"/>
          <p:cNvSpPr/>
          <p:nvPr/>
        </p:nvSpPr>
        <p:spPr>
          <a:xfrm>
            <a:off x="1043608" y="5949280"/>
            <a:ext cx="7920880" cy="288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ounded Rectangle 1"/>
          <p:cNvSpPr/>
          <p:nvPr/>
        </p:nvSpPr>
        <p:spPr>
          <a:xfrm>
            <a:off x="7236296" y="1628800"/>
            <a:ext cx="17281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ounded Rectangle 9"/>
          <p:cNvSpPr/>
          <p:nvPr/>
        </p:nvSpPr>
        <p:spPr>
          <a:xfrm>
            <a:off x="251520" y="2924626"/>
            <a:ext cx="2016224" cy="36035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243530" y="5278949"/>
            <a:ext cx="8720957" cy="30427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ounded Rectangle 11"/>
          <p:cNvSpPr/>
          <p:nvPr/>
        </p:nvSpPr>
        <p:spPr>
          <a:xfrm>
            <a:off x="243529" y="5595254"/>
            <a:ext cx="584055" cy="30427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49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620688"/>
            <a:ext cx="8784976" cy="573042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23528" y="764704"/>
            <a:ext cx="3312368" cy="3600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ounded Rectangle 4"/>
          <p:cNvSpPr/>
          <p:nvPr/>
        </p:nvSpPr>
        <p:spPr>
          <a:xfrm>
            <a:off x="323528" y="5517232"/>
            <a:ext cx="8280920" cy="64807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319406" y="3284984"/>
            <a:ext cx="8280920" cy="129614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ounded Rectangle 6"/>
          <p:cNvSpPr/>
          <p:nvPr/>
        </p:nvSpPr>
        <p:spPr>
          <a:xfrm>
            <a:off x="3563887" y="1988840"/>
            <a:ext cx="501778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ounded Rectangle 7"/>
          <p:cNvSpPr/>
          <p:nvPr/>
        </p:nvSpPr>
        <p:spPr>
          <a:xfrm>
            <a:off x="319407" y="2312876"/>
            <a:ext cx="3172474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81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4104456" cy="6538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58214"/>
            <a:ext cx="4584723" cy="792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722" y="964460"/>
            <a:ext cx="5354985" cy="433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412209"/>
            <a:ext cx="8689179" cy="103674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732240" y="2132856"/>
            <a:ext cx="2280467" cy="3160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196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00B5-390A-4DBB-BA1D-6033730C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0"/>
            <a:ext cx="8820472" cy="650336"/>
          </a:xfrm>
        </p:spPr>
        <p:txBody>
          <a:bodyPr>
            <a:noAutofit/>
          </a:bodyPr>
          <a:lstStyle/>
          <a:p>
            <a:r>
              <a:rPr lang="en-SG" sz="3200" b="1" dirty="0">
                <a:solidFill>
                  <a:srgbClr val="C00000"/>
                </a:solidFill>
                <a:latin typeface="+mn-lt"/>
              </a:rPr>
              <a:t>Mr Lee </a:t>
            </a:r>
            <a:r>
              <a:rPr lang="en-SG" sz="3200" b="1" dirty="0" err="1">
                <a:solidFill>
                  <a:srgbClr val="C00000"/>
                </a:solidFill>
                <a:latin typeface="+mn-lt"/>
              </a:rPr>
              <a:t>Kuan</a:t>
            </a:r>
            <a:r>
              <a:rPr lang="en-SG" sz="3200" b="1" dirty="0">
                <a:solidFill>
                  <a:srgbClr val="C00000"/>
                </a:solidFill>
                <a:latin typeface="+mn-lt"/>
              </a:rPr>
              <a:t> Yew speaking in </a:t>
            </a:r>
            <a:r>
              <a:rPr lang="en-SG" sz="3200" b="1" dirty="0" err="1">
                <a:solidFill>
                  <a:srgbClr val="C00000"/>
                </a:solidFill>
                <a:latin typeface="+mn-lt"/>
              </a:rPr>
              <a:t>Hokkien</a:t>
            </a:r>
            <a:r>
              <a:rPr lang="en-SG" sz="3200" b="1" dirty="0">
                <a:solidFill>
                  <a:srgbClr val="C00000"/>
                </a:solidFill>
                <a:latin typeface="+mn-lt"/>
              </a:rPr>
              <a:t> (1966)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869C2-1649-4299-98CE-D3ED44677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https://www.youtube.com/watch?v=EHsTXFSZI34&amp;t=10s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6245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ECDC-86E7-4E7A-8202-CCB4A0C1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A3B74-E198-4EDD-B4F5-793D3EF60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3B8FB-7308-45DF-BDA2-625B20A7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0" y="126842"/>
            <a:ext cx="9003719" cy="813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0DA33-01E2-4514-A02F-2D9D5DD7F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6" y="964626"/>
            <a:ext cx="8894348" cy="57192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6F683-59D6-4FCB-90CA-FF4D9BED19BA}"/>
              </a:ext>
            </a:extLst>
          </p:cNvPr>
          <p:cNvSpPr/>
          <p:nvPr/>
        </p:nvSpPr>
        <p:spPr>
          <a:xfrm>
            <a:off x="124826" y="4852776"/>
            <a:ext cx="8894348" cy="18558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69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9246</TotalTime>
  <Words>239</Words>
  <Application>Microsoft Office PowerPoint</Application>
  <PresentationFormat>On-screen Show (4:3)</PresentationFormat>
  <Paragraphs>35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SimHei</vt:lpstr>
      <vt:lpstr>Calibri</vt:lpstr>
      <vt:lpstr>Constantia</vt:lpstr>
      <vt:lpstr>Wingdings 2</vt:lpstr>
      <vt:lpstr>流線</vt:lpstr>
      <vt:lpstr>Hokkiens in Singapore</vt:lpstr>
      <vt:lpstr>PowerPoint Presentation</vt:lpstr>
      <vt:lpstr>PowerPoint Presentation</vt:lpstr>
      <vt:lpstr>Lingua Francas before 1965</vt:lpstr>
      <vt:lpstr>PowerPoint Presentation</vt:lpstr>
      <vt:lpstr>PowerPoint Presentation</vt:lpstr>
      <vt:lpstr>PowerPoint Presentation</vt:lpstr>
      <vt:lpstr>Mr Lee Kuan Yew speaking in Hokkien (1966)</vt:lpstr>
      <vt:lpstr>PowerPoint Presentation</vt:lpstr>
      <vt:lpstr>Hokkien peng  (Hokkien soldier)</vt:lpstr>
      <vt:lpstr>PowerPoint Presentation</vt:lpstr>
      <vt:lpstr>Straits-born Chinese  vs Sinkheh</vt:lpstr>
      <vt:lpstr>Melaka and Singapore</vt:lpstr>
      <vt:lpstr>Si Hoo Keh（薛佛记）</vt:lpstr>
      <vt:lpstr>PowerPoint Presentation</vt:lpstr>
      <vt:lpstr>Hokkien spoken in Singapore is a mixture of the Zhangzhou (漳州)accent and the Quanzhou (泉州) accent</vt:lpstr>
      <vt:lpstr>Variation in pronouncing the word猪 ‘pig’ and 去 ‘go’ in Singapore Hokkien</vt:lpstr>
      <vt:lpstr>PowerPoint Presentation</vt:lpstr>
      <vt:lpstr>PowerPoint Presentation</vt:lpstr>
      <vt:lpstr>Guest lecture on Singapore Hokkien Huay Kuan in week 5</vt:lpstr>
      <vt:lpstr>PowerPoint Presentation</vt:lpstr>
      <vt:lpstr>County-based clan associations for the Teochew dialect 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KOPI</dc:title>
  <dc:creator>user</dc:creator>
  <cp:lastModifiedBy>Ng Jong Ray, Edward</cp:lastModifiedBy>
  <cp:revision>810</cp:revision>
  <cp:lastPrinted>2020-01-16T06:09:15Z</cp:lastPrinted>
  <dcterms:created xsi:type="dcterms:W3CDTF">2017-05-08T21:35:32Z</dcterms:created>
  <dcterms:modified xsi:type="dcterms:W3CDTF">2021-01-18T07:41:16Z</dcterms:modified>
</cp:coreProperties>
</file>